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0279975" cy="42808525"/>
  <p:notesSz cx="20631150" cy="29522738"/>
  <p:defaultTextStyle>
    <a:defPPr>
      <a:defRPr lang="ja-JP"/>
    </a:defPPr>
    <a:lvl1pPr marL="0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787" autoAdjust="0"/>
    <p:restoredTop sz="94590" autoAdjust="0"/>
  </p:normalViewPr>
  <p:slideViewPr>
    <p:cSldViewPr>
      <p:cViewPr>
        <p:scale>
          <a:sx n="33" d="100"/>
          <a:sy n="33" d="100"/>
        </p:scale>
        <p:origin x="-1040" y="4704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8"/>
            <a:ext cx="25737979" cy="917608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82E4-0F17-4D80-B4C2-0F61A35CEF8E}" type="datetimeFigureOut">
              <a:rPr kumimoji="1" lang="ja-JP" altLang="en-US" smtClean="0"/>
              <a:t>14/12/30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0F0B-AE43-4653-8451-8E64D548B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40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82E4-0F17-4D80-B4C2-0F61A35CEF8E}" type="datetimeFigureOut">
              <a:rPr kumimoji="1" lang="ja-JP" altLang="en-US" smtClean="0"/>
              <a:t>14/12/30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0F0B-AE43-4653-8451-8E64D548B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34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33"/>
            <a:ext cx="6812994" cy="36525976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999" y="1714333"/>
            <a:ext cx="19934317" cy="36525976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82E4-0F17-4D80-B4C2-0F61A35CEF8E}" type="datetimeFigureOut">
              <a:rPr kumimoji="1" lang="ja-JP" altLang="en-US" smtClean="0"/>
              <a:t>14/12/30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0F0B-AE43-4653-8451-8E64D548B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32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82E4-0F17-4D80-B4C2-0F61A35CEF8E}" type="datetimeFigureOut">
              <a:rPr kumimoji="1" lang="ja-JP" altLang="en-US" smtClean="0"/>
              <a:t>14/12/30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0F0B-AE43-4653-8451-8E64D548B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5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10" y="27508442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79" cy="936436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82E4-0F17-4D80-B4C2-0F61A35CEF8E}" type="datetimeFigureOut">
              <a:rPr kumimoji="1" lang="ja-JP" altLang="en-US" smtClean="0"/>
              <a:t>14/12/30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0F0B-AE43-4653-8451-8E64D548B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1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999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0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82E4-0F17-4D80-B4C2-0F61A35CEF8E}" type="datetimeFigureOut">
              <a:rPr kumimoji="1" lang="ja-JP" altLang="en-US" smtClean="0"/>
              <a:t>14/12/30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0F0B-AE43-4653-8451-8E64D548B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68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01" y="9582373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001" y="13575850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10" y="9582373"/>
            <a:ext cx="13384168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10" y="13575850"/>
            <a:ext cx="13384168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82E4-0F17-4D80-B4C2-0F61A35CEF8E}" type="datetimeFigureOut">
              <a:rPr kumimoji="1" lang="ja-JP" altLang="en-US" smtClean="0"/>
              <a:t>14/12/30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0F0B-AE43-4653-8451-8E64D548B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72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82E4-0F17-4D80-B4C2-0F61A35CEF8E}" type="datetimeFigureOut">
              <a:rPr kumimoji="1" lang="ja-JP" altLang="en-US" smtClean="0"/>
              <a:t>14/12/30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0F0B-AE43-4653-8451-8E64D548B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83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82E4-0F17-4D80-B4C2-0F61A35CEF8E}" type="datetimeFigureOut">
              <a:rPr kumimoji="1" lang="ja-JP" altLang="en-US" smtClean="0"/>
              <a:t>14/12/30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0F0B-AE43-4653-8451-8E64D548B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02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1" y="1704415"/>
            <a:ext cx="9961904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9" cy="3653589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4" cy="29282225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82E4-0F17-4D80-B4C2-0F61A35CEF8E}" type="datetimeFigureOut">
              <a:rPr kumimoji="1" lang="ja-JP" altLang="en-US" smtClean="0"/>
              <a:t>14/12/30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0F0B-AE43-4653-8451-8E64D548B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16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70"/>
            <a:ext cx="18167985" cy="353765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19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4"/>
            <a:ext cx="18167985" cy="5024051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82E4-0F17-4D80-B4C2-0F61A35CEF8E}" type="datetimeFigureOut">
              <a:rPr kumimoji="1" lang="ja-JP" altLang="en-US" smtClean="0"/>
              <a:t>14/12/30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0F0B-AE43-4653-8451-8E64D548B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83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63"/>
            <a:ext cx="27251978" cy="28251646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582E4-0F17-4D80-B4C2-0F61A35CEF8E}" type="datetimeFigureOut">
              <a:rPr kumimoji="1" lang="ja-JP" altLang="en-US" smtClean="0"/>
              <a:t>14/12/30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8" y="39677166"/>
            <a:ext cx="9588659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80F0B-AE43-4653-8451-8E64D548B0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36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kumimoji="1"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1458467" y="40198350"/>
            <a:ext cx="26786976" cy="2088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7757" y="0"/>
            <a:ext cx="31755528" cy="6908427"/>
          </a:xfrm>
        </p:spPr>
        <p:txBody>
          <a:bodyPr>
            <a:noAutofit/>
          </a:bodyPr>
          <a:lstStyle/>
          <a:p>
            <a:r>
              <a:rPr lang="ja-JP" altLang="en-US" sz="9200" b="1" spc="-300" dirty="0" smtClean="0">
                <a:latin typeface="Franklin Gothic Heavy" panose="020B0903020102020204" pitchFamily="34" charset="0"/>
              </a:rPr>
              <a:t>国際大学グローバル・コミュニケーション・センター（</a:t>
            </a:r>
            <a:r>
              <a:rPr lang="en-US" altLang="ja-JP" sz="9200" b="1" spc="-300" dirty="0" smtClean="0">
                <a:latin typeface="Franklin Gothic Heavy" panose="020B0903020102020204" pitchFamily="34" charset="0"/>
              </a:rPr>
              <a:t>GLOCOM</a:t>
            </a:r>
            <a:r>
              <a:rPr lang="ja-JP" altLang="en-US" sz="9200" b="1" spc="-300" dirty="0" smtClean="0">
                <a:latin typeface="Franklin Gothic Heavy" panose="020B0903020102020204" pitchFamily="34" charset="0"/>
              </a:rPr>
              <a:t>）</a:t>
            </a:r>
            <a:r>
              <a:rPr lang="en-US" altLang="ja-JP" sz="9200" b="1" spc="-300" dirty="0" smtClean="0">
                <a:latin typeface="Franklin Gothic Heavy" panose="020B0903020102020204" pitchFamily="34" charset="0"/>
              </a:rPr>
              <a:t/>
            </a:r>
            <a:br>
              <a:rPr lang="en-US" altLang="ja-JP" sz="9200" b="1" spc="-300" dirty="0" smtClean="0">
                <a:latin typeface="Franklin Gothic Heavy" panose="020B0903020102020204" pitchFamily="34" charset="0"/>
              </a:rPr>
            </a:br>
            <a:r>
              <a:rPr lang="en-US" altLang="ja-JP" sz="9200" b="1" spc="-300" dirty="0" smtClean="0">
                <a:latin typeface="Franklin Gothic Heavy" panose="020B0903020102020204" pitchFamily="34" charset="0"/>
              </a:rPr>
              <a:t> </a:t>
            </a:r>
            <a:r>
              <a:rPr lang="ja-JP" altLang="en-US" sz="9200" b="1" spc="-300" dirty="0" smtClean="0">
                <a:latin typeface="Franklin Gothic Heavy" panose="020B0903020102020204" pitchFamily="34" charset="0"/>
              </a:rPr>
              <a:t>認知症フレンドリージャパン・イニシアチブ</a:t>
            </a:r>
            <a:r>
              <a:rPr lang="en-US" altLang="ja-JP" sz="9200" b="1" spc="-300" dirty="0" smtClean="0">
                <a:latin typeface="Franklin Gothic Heavy" panose="020B0903020102020204" pitchFamily="34" charset="0"/>
              </a:rPr>
              <a:t>(DFJI</a:t>
            </a:r>
            <a:r>
              <a:rPr lang="en-US" altLang="ja-JP" sz="9200" b="1" spc="-300" dirty="0">
                <a:latin typeface="Franklin Gothic Heavy" panose="020B0903020102020204" pitchFamily="34" charset="0"/>
              </a:rPr>
              <a:t>)</a:t>
            </a:r>
            <a:endParaRPr lang="ja-JP" altLang="en-US" sz="9200" spc="-300" dirty="0">
              <a:latin typeface="Franklin Gothic Heavy" panose="020B09030201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34531" y="6498606"/>
            <a:ext cx="11809312" cy="18290032"/>
          </a:xfrm>
          <a:prstGeom prst="rect">
            <a:avLst/>
          </a:prstGeom>
        </p:spPr>
        <p:txBody>
          <a:bodyPr vert="horz" lIns="417643" tIns="208822" rIns="417643" bIns="20882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ja-JP" sz="4400" b="1" i="1" dirty="0"/>
              <a:t>認知症の人がいきいきと暮らすことができる社会になるためには、どのような社会的インフラが必要なの</a:t>
            </a:r>
            <a:r>
              <a:rPr lang="ja-JP" altLang="ja-JP" sz="4400" b="1" i="1" dirty="0" smtClean="0"/>
              <a:t>か</a:t>
            </a:r>
            <a:r>
              <a:rPr lang="en-US" altLang="ja-JP" sz="4400" b="1" i="1" dirty="0" smtClean="0"/>
              <a:t>?</a:t>
            </a:r>
          </a:p>
          <a:p>
            <a:pPr marL="0" indent="0">
              <a:buNone/>
            </a:pPr>
            <a:endParaRPr lang="en-US" altLang="ja-JP" sz="4400" dirty="0" smtClean="0"/>
          </a:p>
          <a:p>
            <a:pPr marL="0" indent="0">
              <a:buNone/>
            </a:pPr>
            <a:r>
              <a:rPr lang="ja-JP" altLang="ja-JP" sz="4400" b="1" i="1" dirty="0" smtClean="0"/>
              <a:t>認知症</a:t>
            </a:r>
            <a:r>
              <a:rPr lang="ja-JP" altLang="ja-JP" sz="4400" b="1" i="1" dirty="0"/>
              <a:t>を切り口としてどのような新しいビジネスが創出しうるのか</a:t>
            </a:r>
            <a:r>
              <a:rPr lang="ja-JP" altLang="ja-JP" sz="4400" b="1" i="1" dirty="0" smtClean="0"/>
              <a:t>？</a:t>
            </a:r>
            <a:endParaRPr lang="en-US" altLang="ja-JP" sz="4400" b="1" i="1" dirty="0" smtClean="0"/>
          </a:p>
          <a:p>
            <a:pPr marL="0" indent="0">
              <a:buNone/>
            </a:pPr>
            <a:endParaRPr lang="en-US" altLang="ja-JP" sz="4400" dirty="0" smtClean="0"/>
          </a:p>
          <a:p>
            <a:pPr marL="0" indent="0">
              <a:buNone/>
            </a:pPr>
            <a:r>
              <a:rPr lang="ja-JP" altLang="ja-JP" sz="4400" dirty="0"/>
              <a:t>　</a:t>
            </a:r>
            <a:r>
              <a:rPr lang="ja-JP" altLang="ja-JP" sz="4400" dirty="0" smtClean="0"/>
              <a:t>これら</a:t>
            </a:r>
            <a:r>
              <a:rPr lang="ja-JP" altLang="ja-JP" sz="4400" dirty="0"/>
              <a:t>は重要な問題ではありますが、これまで、医療や介護分野の専門家の間でのみ議論されることが大半でした</a:t>
            </a:r>
            <a:r>
              <a:rPr lang="ja-JP" altLang="ja-JP" sz="4400" dirty="0" smtClean="0"/>
              <a:t>。</a:t>
            </a:r>
            <a:endParaRPr lang="en-US" altLang="ja-JP" sz="4400" dirty="0" smtClean="0"/>
          </a:p>
          <a:p>
            <a:pPr marL="0" indent="0">
              <a:buNone/>
            </a:pPr>
            <a:endParaRPr lang="en-US" altLang="ja-JP" sz="4400" dirty="0" smtClean="0"/>
          </a:p>
          <a:p>
            <a:pPr marL="0" indent="0">
              <a:buNone/>
            </a:pPr>
            <a:r>
              <a:rPr lang="ja-JP" altLang="ja-JP" sz="4400" dirty="0"/>
              <a:t>　</a:t>
            </a:r>
            <a:r>
              <a:rPr lang="en-US" altLang="ja-JP" sz="4400" dirty="0" smtClean="0"/>
              <a:t>2011</a:t>
            </a:r>
            <a:r>
              <a:rPr lang="ja-JP" altLang="ja-JP" sz="4400" dirty="0"/>
              <a:t>年に、国際大学グローバルコミュニケーション・センター（</a:t>
            </a:r>
            <a:r>
              <a:rPr lang="en-US" altLang="ja-JP" sz="4400" dirty="0"/>
              <a:t>GLOCOM</a:t>
            </a:r>
            <a:r>
              <a:rPr lang="ja-JP" altLang="ja-JP" sz="4400" dirty="0"/>
              <a:t>）は、</a:t>
            </a:r>
            <a:r>
              <a:rPr lang="en-US" altLang="ja-JP" sz="4400" dirty="0"/>
              <a:t>IT</a:t>
            </a:r>
            <a:r>
              <a:rPr lang="ja-JP" altLang="ja-JP" sz="4400" dirty="0"/>
              <a:t>企業の富士通研究所及び</a:t>
            </a:r>
            <a:r>
              <a:rPr lang="en-US" altLang="ja-JP" sz="4400" dirty="0"/>
              <a:t>NPO</a:t>
            </a:r>
            <a:r>
              <a:rPr lang="ja-JP" altLang="ja-JP" sz="4400" dirty="0"/>
              <a:t>法人認知症フレンドシップクラブと連携して、認知症の課題が今後の日本社会に与えるインパクトについて考え、多様な業種との協働を通じて、認知症の人も暮らしやすい社会について考える「認知症プロジェクト」を立ち上げました</a:t>
            </a:r>
            <a:r>
              <a:rPr lang="ja-JP" altLang="ja-JP" sz="4400" dirty="0" smtClean="0"/>
              <a:t>。</a:t>
            </a:r>
            <a:endParaRPr lang="en-US" altLang="ja-JP" sz="4400" dirty="0" smtClean="0"/>
          </a:p>
          <a:p>
            <a:pPr marL="0" indent="0">
              <a:buNone/>
            </a:pPr>
            <a:r>
              <a:rPr lang="ja-JP" altLang="en-US" sz="4400" dirty="0" smtClean="0"/>
              <a:t>　</a:t>
            </a:r>
            <a:r>
              <a:rPr lang="ja-JP" altLang="ja-JP" sz="4400" dirty="0" smtClean="0"/>
              <a:t>この</a:t>
            </a:r>
            <a:r>
              <a:rPr lang="ja-JP" altLang="ja-JP" sz="4400" dirty="0"/>
              <a:t>『認知症プロジェクト』が発展して</a:t>
            </a:r>
            <a:r>
              <a:rPr lang="en-US" altLang="ja-JP" sz="4400" dirty="0"/>
              <a:t>2013</a:t>
            </a:r>
            <a:r>
              <a:rPr lang="ja-JP" altLang="ja-JP" sz="4400" dirty="0"/>
              <a:t>年に発足したのが、認知症フレンドリージャパン・イニシアチブ</a:t>
            </a:r>
            <a:r>
              <a:rPr lang="en-US" altLang="ja-JP" sz="4400" dirty="0"/>
              <a:t>(DFJI)</a:t>
            </a:r>
            <a:r>
              <a:rPr lang="ja-JP" altLang="ja-JP" sz="4400" dirty="0"/>
              <a:t>です。この民間プラットフォームは、目的意識さえ共有できれば、誰でも自由に参加することができ</a:t>
            </a:r>
            <a:r>
              <a:rPr lang="ja-JP" altLang="en-US" sz="4400" dirty="0"/>
              <a:t>ます。</a:t>
            </a:r>
            <a:endParaRPr lang="en-US" altLang="ja-JP" sz="4400" dirty="0"/>
          </a:p>
          <a:p>
            <a:pPr marL="0" indent="0">
              <a:buNone/>
            </a:pPr>
            <a:endParaRPr lang="en-US" altLang="ja-JP" sz="5400" dirty="0" smtClean="0"/>
          </a:p>
          <a:p>
            <a:pPr marL="0" indent="0">
              <a:buNone/>
            </a:pPr>
            <a:r>
              <a:rPr lang="ja-JP" altLang="en-US" sz="5400" dirty="0" smtClean="0"/>
              <a:t>　</a:t>
            </a:r>
            <a:endParaRPr lang="en-US" altLang="ja-JP" sz="5400" dirty="0"/>
          </a:p>
          <a:p>
            <a:pPr marL="0" indent="0">
              <a:buNone/>
            </a:pPr>
            <a:endParaRPr lang="ja-JP" altLang="ja-JP" sz="5400" dirty="0"/>
          </a:p>
          <a:p>
            <a:pPr marL="0" indent="0">
              <a:buNone/>
            </a:pPr>
            <a:r>
              <a:rPr lang="en-US" altLang="ja-JP" sz="73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 </a:t>
            </a:r>
            <a:endParaRPr lang="ja-JP" altLang="ja-JP" sz="7300" i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30475" y="33069558"/>
            <a:ext cx="28155128" cy="7128792"/>
          </a:xfrm>
          <a:prstGeom prst="rect">
            <a:avLst/>
          </a:prstGeom>
        </p:spPr>
        <p:txBody>
          <a:bodyPr vert="horz" lIns="417643" tIns="208822" rIns="417643" bIns="20882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4400" dirty="0" smtClean="0"/>
              <a:t>DFJI</a:t>
            </a:r>
            <a:r>
              <a:rPr lang="ja-JP" altLang="en-US" sz="4400" dirty="0" smtClean="0"/>
              <a:t>は、</a:t>
            </a:r>
            <a:r>
              <a:rPr lang="ja-JP" altLang="ja-JP" sz="4400" dirty="0" smtClean="0"/>
              <a:t>民間企業や自治体、研究者、</a:t>
            </a:r>
            <a:r>
              <a:rPr lang="en-US" altLang="ja-JP" sz="4400" dirty="0" smtClean="0"/>
              <a:t>NPO</a:t>
            </a:r>
            <a:r>
              <a:rPr lang="ja-JP" altLang="ja-JP" sz="4400" dirty="0" smtClean="0"/>
              <a:t>、認知症の人やその家族などで構成されています。 </a:t>
            </a:r>
            <a:r>
              <a:rPr lang="en-US" altLang="ja-JP" sz="4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</a:p>
          <a:p>
            <a:pPr marL="0" indent="0">
              <a:buNone/>
            </a:pPr>
            <a:r>
              <a:rPr lang="ja-JP" altLang="en-US" sz="4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例えば、民間企業の視点でとらえると、私たちは、次のような問いを持っています。</a:t>
            </a:r>
            <a:endParaRPr lang="en-US" altLang="ja-JP" sz="44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4400" dirty="0" smtClean="0"/>
              <a:t>・高齢化が進み、「社会的弱者」が増える中、市場にどのようにアプローチすればよいのか？</a:t>
            </a:r>
          </a:p>
          <a:p>
            <a:r>
              <a:rPr lang="ja-JP" altLang="en-US" sz="4400" dirty="0" smtClean="0"/>
              <a:t>企業が、社会を構成する他のセクターともっとつながり、</a:t>
            </a:r>
            <a:endParaRPr lang="en-US" altLang="ja-JP" sz="4400" dirty="0" smtClean="0"/>
          </a:p>
          <a:p>
            <a:pPr marL="0" indent="0">
              <a:buNone/>
            </a:pPr>
            <a:r>
              <a:rPr lang="ja-JP" altLang="ja-JP" sz="4400" dirty="0" smtClean="0"/>
              <a:t>　</a:t>
            </a:r>
            <a:r>
              <a:rPr lang="ja-JP" altLang="en-US" sz="4400" dirty="0" smtClean="0"/>
              <a:t>連携していく企業文化・組織風土をつくるためには、何ができるのか？</a:t>
            </a:r>
          </a:p>
          <a:p>
            <a:r>
              <a:rPr lang="ja-JP" altLang="en-US" sz="4400" dirty="0" smtClean="0"/>
              <a:t>今は、つながりがないけれど、将来一緒に課題に向き合うであろう「未来のステークホルダー」と、</a:t>
            </a:r>
            <a:endParaRPr lang="en-US" altLang="ja-JP" sz="4400" dirty="0" smtClean="0"/>
          </a:p>
          <a:p>
            <a:pPr marL="0" indent="0">
              <a:buNone/>
            </a:pPr>
            <a:r>
              <a:rPr lang="ja-JP" altLang="ja-JP" sz="4400" dirty="0" smtClean="0"/>
              <a:t>　</a:t>
            </a:r>
            <a:r>
              <a:rPr lang="ja-JP" altLang="en-US" sz="4400" dirty="0" smtClean="0"/>
              <a:t>どのように出会い、どのように関係を強化していくのか？</a:t>
            </a:r>
            <a:endParaRPr lang="en-US" altLang="ja-JP" sz="44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843843" y="27740966"/>
            <a:ext cx="14617624" cy="7056784"/>
          </a:xfrm>
          <a:prstGeom prst="rect">
            <a:avLst/>
          </a:prstGeom>
        </p:spPr>
        <p:txBody>
          <a:bodyPr vert="horz" lIns="417643" tIns="208822" rIns="417643" bIns="20882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5400" dirty="0" smtClean="0"/>
              <a:t>　</a:t>
            </a:r>
            <a:endParaRPr lang="en-US" altLang="ja-JP" sz="4400" dirty="0" smtClean="0"/>
          </a:p>
          <a:p>
            <a:pPr marL="0" indent="0">
              <a:buNone/>
            </a:pPr>
            <a:r>
              <a:rPr lang="ja-JP" altLang="en-US" sz="4400" dirty="0" smtClean="0"/>
              <a:t>　このイニシアチブのもと、多様なメンバーがチームを作り、プロジェクトが進行しています。</a:t>
            </a:r>
            <a:r>
              <a:rPr lang="ja-JP" altLang="ja-JP" sz="4400" dirty="0" smtClean="0"/>
              <a:t>認知症</a:t>
            </a:r>
            <a:r>
              <a:rPr lang="ja-JP" altLang="ja-JP" sz="4400" dirty="0"/>
              <a:t>の人にもやさしい商品・サービス</a:t>
            </a:r>
            <a:r>
              <a:rPr lang="ja-JP" altLang="ja-JP" sz="4400" dirty="0" smtClean="0"/>
              <a:t>を</a:t>
            </a:r>
            <a:r>
              <a:rPr lang="ja-JP" altLang="en-US" sz="4400" dirty="0" smtClean="0"/>
              <a:t>創出するための</a:t>
            </a:r>
            <a:r>
              <a:rPr lang="ja-JP" altLang="ja-JP" sz="4400" dirty="0" smtClean="0"/>
              <a:t>プロジェクト</a:t>
            </a:r>
            <a:r>
              <a:rPr lang="ja-JP" altLang="en-US" sz="4400" dirty="0" smtClean="0"/>
              <a:t>や、多世代が支え合うためのコミュニティづくりなど、現在、９つのプロジェクトが進行中です。</a:t>
            </a:r>
            <a:endParaRPr lang="en-US" altLang="ja-JP" sz="4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indent="0">
              <a:buNone/>
            </a:pPr>
            <a:endParaRPr lang="ja-JP" altLang="ja-JP" sz="5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028" name="Picture 4" descr="C:\Users\c144559\Desktop\11-56\徳田\DFJI発足の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4531" y="25004662"/>
            <a:ext cx="11255896" cy="732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458467" y="35157790"/>
            <a:ext cx="26786976" cy="4536504"/>
          </a:xfrm>
          <a:prstGeom prst="roundRect">
            <a:avLst/>
          </a:prstGeom>
          <a:noFill/>
          <a:ln w="1270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認知症フレンドリー社会（２）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"/>
          <a:stretch/>
        </p:blipFill>
        <p:spPr>
          <a:xfrm>
            <a:off x="14707939" y="6498605"/>
            <a:ext cx="14190865" cy="2196800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7497943" y="40414374"/>
            <a:ext cx="168681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800" dirty="0" smtClean="0">
                <a:solidFill>
                  <a:srgbClr val="000000"/>
                </a:solidFill>
              </a:rPr>
              <a:t>http</a:t>
            </a:r>
            <a:r>
              <a:rPr lang="en-US" altLang="ja-JP" sz="4800" dirty="0">
                <a:solidFill>
                  <a:srgbClr val="000000"/>
                </a:solidFill>
              </a:rPr>
              <a:t>://www.dementia-friendly-</a:t>
            </a:r>
            <a:r>
              <a:rPr lang="en-US" altLang="ja-JP" sz="4800" dirty="0" err="1">
                <a:solidFill>
                  <a:srgbClr val="000000"/>
                </a:solidFill>
              </a:rPr>
              <a:t>japan.jp</a:t>
            </a:r>
            <a:r>
              <a:rPr lang="en-US" altLang="ja-JP" sz="4800" dirty="0" smtClean="0">
                <a:solidFill>
                  <a:srgbClr val="000000"/>
                </a:solidFill>
              </a:rPr>
              <a:t>/</a:t>
            </a:r>
          </a:p>
          <a:p>
            <a:r>
              <a:rPr lang="en-US" altLang="ja-JP" sz="4800" dirty="0" err="1" smtClean="0">
                <a:solidFill>
                  <a:srgbClr val="000000"/>
                </a:solidFill>
              </a:rPr>
              <a:t>info@dementia</a:t>
            </a:r>
            <a:r>
              <a:rPr lang="en-US" altLang="ja-JP" sz="4800" dirty="0" err="1">
                <a:solidFill>
                  <a:srgbClr val="000000"/>
                </a:solidFill>
              </a:rPr>
              <a:t>-friendly-japan.jp</a:t>
            </a:r>
            <a:endParaRPr lang="en-US" altLang="ja-JP" sz="4800" dirty="0" smtClean="0">
              <a:solidFill>
                <a:srgbClr val="000000"/>
              </a:solidFill>
            </a:endParaRPr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579147" y="40054334"/>
            <a:ext cx="168681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4800" dirty="0" smtClean="0">
              <a:solidFill>
                <a:srgbClr val="000000"/>
              </a:solidFill>
            </a:endParaRPr>
          </a:p>
          <a:p>
            <a:r>
              <a:rPr lang="en-US" altLang="ja-JP" sz="4800" dirty="0" smtClean="0">
                <a:solidFill>
                  <a:srgbClr val="000000"/>
                </a:solidFill>
              </a:rPr>
              <a:t>http</a:t>
            </a:r>
            <a:r>
              <a:rPr lang="en-US" altLang="ja-JP" sz="4800" dirty="0">
                <a:solidFill>
                  <a:srgbClr val="000000"/>
                </a:solidFill>
              </a:rPr>
              <a:t>://</a:t>
            </a:r>
            <a:r>
              <a:rPr lang="en-US" altLang="ja-JP" sz="4800" dirty="0" err="1">
                <a:solidFill>
                  <a:srgbClr val="000000"/>
                </a:solidFill>
              </a:rPr>
              <a:t>www.glocom.ac.jp</a:t>
            </a:r>
            <a:r>
              <a:rPr lang="en-US" altLang="ja-JP" sz="4800" dirty="0">
                <a:solidFill>
                  <a:srgbClr val="000000"/>
                </a:solidFill>
              </a:rPr>
              <a:t>/</a:t>
            </a:r>
            <a:endParaRPr lang="en-US" altLang="ja-JP" sz="4800" dirty="0" smtClean="0">
              <a:solidFill>
                <a:srgbClr val="000000"/>
              </a:solidFill>
            </a:endParaRPr>
          </a:p>
          <a:p>
            <a:endParaRPr lang="en-US" altLang="ja-JP" dirty="0" smtClean="0"/>
          </a:p>
          <a:p>
            <a:endParaRPr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507" y="40486382"/>
            <a:ext cx="5488835" cy="1584176"/>
          </a:xfrm>
          <a:prstGeom prst="rect">
            <a:avLst/>
          </a:prstGeom>
        </p:spPr>
      </p:pic>
      <p:pic>
        <p:nvPicPr>
          <p:cNvPr id="12" name="図 11" descr="最終版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3963" y="40497260"/>
            <a:ext cx="2376264" cy="157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7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740</TotalTime>
  <Words>161</Words>
  <Application>Microsoft Macintosh PowerPoint</Application>
  <PresentationFormat>ユーザー設定</PresentationFormat>
  <Paragraphs>27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Theme</vt:lpstr>
      <vt:lpstr>国際大学グローバル・コミュニケーション・センター（GLOCOM）  認知症フレンドリージャパン・イニシアチブ(DFJI)</vt:lpstr>
    </vt:vector>
  </TitlesOfParts>
  <Company>Eli Lilly and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Takaaki Kawakami</dc:creator>
  <cp:lastModifiedBy>徳田 雄人</cp:lastModifiedBy>
  <cp:revision>50</cp:revision>
  <dcterms:created xsi:type="dcterms:W3CDTF">2014-10-28T08:37:56Z</dcterms:created>
  <dcterms:modified xsi:type="dcterms:W3CDTF">2014-12-30T04:33:29Z</dcterms:modified>
</cp:coreProperties>
</file>